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sldIdLst>
    <p:sldId id="256" r:id="rId2"/>
    <p:sldId id="279" r:id="rId3"/>
    <p:sldId id="257" r:id="rId4"/>
    <p:sldId id="270" r:id="rId5"/>
    <p:sldId id="285" r:id="rId6"/>
    <p:sldId id="286" r:id="rId7"/>
    <p:sldId id="288" r:id="rId8"/>
    <p:sldId id="28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33"/>
    <a:srgbClr val="FFFF66"/>
    <a:srgbClr val="F64616"/>
    <a:srgbClr val="66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369976231886774E-2"/>
          <c:y val="0.15619618653482947"/>
          <c:w val="0.64249171397630689"/>
          <c:h val="0.8143730557715809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FF00"/>
            </a:solidFill>
          </c:spPr>
          <c:explosion val="3"/>
          <c:dPt>
            <c:idx val="0"/>
            <c:bubble3D val="0"/>
            <c:explosion val="5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circle">
                  <a:fillToRect l="100000" b="100000"/>
                </a:path>
                <a:tileRect t="-100000" r="-100000"/>
              </a:gradFill>
            </c:spPr>
          </c:dPt>
          <c:dPt>
            <c:idx val="2"/>
            <c:bubble3D val="0"/>
            <c:explosion val="1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3"/>
            <c:bubble3D val="0"/>
            <c:explosion val="6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9306458644889383E-2"/>
                  <c:y val="0.16810198172425286"/>
                </c:manualLayout>
              </c:layout>
              <c:tx>
                <c:rich>
                  <a:bodyPr/>
                  <a:lstStyle/>
                  <a:p>
                    <a:r>
                      <a:rPr lang="hy-AM" dirty="0"/>
                      <a:t>5-րդ դասարան, </a:t>
                    </a:r>
                    <a:r>
                      <a:rPr lang="en-US" dirty="0" smtClean="0"/>
                      <a:t>78</a:t>
                    </a:r>
                    <a:endParaRPr lang="hy-AM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421853537792237E-2"/>
                  <c:y val="-0.1818808326852572"/>
                </c:manualLayout>
              </c:layout>
              <c:tx>
                <c:rich>
                  <a:bodyPr/>
                  <a:lstStyle/>
                  <a:p>
                    <a:r>
                      <a:rPr lang="hy-AM" dirty="0"/>
                      <a:t>6-րդ դասարան, </a:t>
                    </a:r>
                    <a:endParaRPr lang="en-US" dirty="0" smtClean="0"/>
                  </a:p>
                  <a:p>
                    <a:r>
                      <a:rPr lang="en-US" dirty="0" smtClean="0"/>
                      <a:t>105</a:t>
                    </a:r>
                    <a:endParaRPr lang="hy-AM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887164750059774E-2"/>
                  <c:y val="-2.7559871819797799E-3"/>
                </c:manualLayout>
              </c:layout>
              <c:tx>
                <c:rich>
                  <a:bodyPr/>
                  <a:lstStyle/>
                  <a:p>
                    <a:r>
                      <a:rPr lang="hy-AM" dirty="0"/>
                      <a:t>7-րդ դասարան, </a:t>
                    </a:r>
                    <a:endParaRPr lang="en-US" dirty="0" smtClean="0"/>
                  </a:p>
                  <a:p>
                    <a:r>
                      <a:rPr lang="en-US" dirty="0" smtClean="0"/>
                      <a:t>97</a:t>
                    </a:r>
                    <a:endParaRPr lang="hy-AM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141549193431185E-2"/>
                  <c:y val="-7.716156538162422E-2"/>
                </c:manualLayout>
              </c:layout>
              <c:tx>
                <c:rich>
                  <a:bodyPr/>
                  <a:lstStyle/>
                  <a:p>
                    <a:r>
                      <a:rPr lang="hy-AM" dirty="0">
                        <a:solidFill>
                          <a:schemeClr val="tx1"/>
                        </a:solidFill>
                      </a:rPr>
                      <a:t>8-րդ դասարան, </a:t>
                    </a:r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90</a:t>
                    </a:r>
                    <a:endParaRPr lang="hy-AM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5247596232731E-2"/>
                  <c:y val="0.10747503749583379"/>
                </c:manualLayout>
              </c:layout>
              <c:tx>
                <c:rich>
                  <a:bodyPr/>
                  <a:lstStyle/>
                  <a:p>
                    <a:r>
                      <a:rPr lang="hy-AM" dirty="0"/>
                      <a:t>9-րդ դասարան, </a:t>
                    </a:r>
                    <a:r>
                      <a:rPr lang="en-US" dirty="0" smtClean="0"/>
                      <a:t>63</a:t>
                    </a:r>
                    <a:endParaRPr lang="hy-AM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5-րդ դասարան</c:v>
                </c:pt>
                <c:pt idx="1">
                  <c:v>6-րդ դասարան</c:v>
                </c:pt>
                <c:pt idx="2">
                  <c:v>7-րդ դասարան</c:v>
                </c:pt>
                <c:pt idx="3">
                  <c:v>8-րդ դասարան</c:v>
                </c:pt>
                <c:pt idx="4">
                  <c:v>9-րդ դասարան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</c:v>
                </c:pt>
                <c:pt idx="1">
                  <c:v>98</c:v>
                </c:pt>
                <c:pt idx="2">
                  <c:v>70</c:v>
                </c:pt>
                <c:pt idx="3">
                  <c:v>73</c:v>
                </c:pt>
                <c:pt idx="4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Որակ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5Ա  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  <c:pt idx="6">
                  <c:v>6Դ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0.56000000000000005</c:v>
                </c:pt>
                <c:pt idx="1">
                  <c:v>0.68</c:v>
                </c:pt>
                <c:pt idx="2">
                  <c:v>0.69</c:v>
                </c:pt>
                <c:pt idx="3">
                  <c:v>0.72</c:v>
                </c:pt>
                <c:pt idx="4">
                  <c:v>0.46</c:v>
                </c:pt>
                <c:pt idx="5">
                  <c:v>0.69</c:v>
                </c:pt>
                <c:pt idx="6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Առաջ.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5Ա  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  <c:pt idx="6">
                  <c:v>6Դ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5Ա  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  <c:pt idx="6">
                  <c:v>6Դ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898240"/>
        <c:axId val="29899776"/>
        <c:axId val="0"/>
      </c:bar3DChart>
      <c:catAx>
        <c:axId val="2989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9899776"/>
        <c:crosses val="autoZero"/>
        <c:auto val="1"/>
        <c:lblAlgn val="ctr"/>
        <c:lblOffset val="100"/>
        <c:noMultiLvlLbl val="0"/>
      </c:catAx>
      <c:valAx>
        <c:axId val="29899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898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406359941487982"/>
          <c:y val="3.993892170312744E-2"/>
          <c:w val="0.60310471868866422"/>
          <c:h val="0.586355552087012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Որակ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0.64</c:v>
                </c:pt>
                <c:pt idx="1">
                  <c:v>0.61</c:v>
                </c:pt>
                <c:pt idx="2">
                  <c:v>0.77</c:v>
                </c:pt>
                <c:pt idx="3">
                  <c:v>0.5</c:v>
                </c:pt>
                <c:pt idx="4">
                  <c:v>0.5</c:v>
                </c:pt>
                <c:pt idx="5">
                  <c:v>0.4</c:v>
                </c:pt>
                <c:pt idx="6">
                  <c:v>0.67</c:v>
                </c:pt>
                <c:pt idx="7">
                  <c:v>0.6</c:v>
                </c:pt>
                <c:pt idx="8">
                  <c:v>0.37</c:v>
                </c:pt>
                <c:pt idx="9">
                  <c:v>0.57999999999999996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Առաջադ.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0.97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228480"/>
        <c:axId val="30230016"/>
        <c:axId val="0"/>
      </c:bar3DChart>
      <c:catAx>
        <c:axId val="3022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0230016"/>
        <c:crosses val="autoZero"/>
        <c:auto val="1"/>
        <c:lblAlgn val="ctr"/>
        <c:lblOffset val="100"/>
        <c:noMultiLvlLbl val="0"/>
      </c:catAx>
      <c:valAx>
        <c:axId val="30230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228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Որակ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0.4</c:v>
                </c:pt>
                <c:pt idx="1">
                  <c:v>0.55000000000000004</c:v>
                </c:pt>
                <c:pt idx="2">
                  <c:v>0.57999999999999996</c:v>
                </c:pt>
                <c:pt idx="3">
                  <c:v>0.41</c:v>
                </c:pt>
                <c:pt idx="4">
                  <c:v>0.5</c:v>
                </c:pt>
                <c:pt idx="5">
                  <c:v>0.4</c:v>
                </c:pt>
                <c:pt idx="6">
                  <c:v>0.46</c:v>
                </c:pt>
                <c:pt idx="7">
                  <c:v>0.65</c:v>
                </c:pt>
                <c:pt idx="8">
                  <c:v>0.26</c:v>
                </c:pt>
                <c:pt idx="9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Առաջ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1</c:v>
                </c:pt>
                <c:pt idx="1">
                  <c:v>0.94</c:v>
                </c:pt>
                <c:pt idx="2">
                  <c:v>0.97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0.96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433856"/>
        <c:axId val="29435392"/>
        <c:axId val="0"/>
      </c:bar3DChart>
      <c:catAx>
        <c:axId val="2943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29435392"/>
        <c:crosses val="autoZero"/>
        <c:auto val="1"/>
        <c:lblAlgn val="ctr"/>
        <c:lblOffset val="100"/>
        <c:noMultiLvlLbl val="0"/>
      </c:catAx>
      <c:valAx>
        <c:axId val="29435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433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Որակ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0.38</c:v>
                </c:pt>
                <c:pt idx="1">
                  <c:v>0.45</c:v>
                </c:pt>
                <c:pt idx="2">
                  <c:v>0.68</c:v>
                </c:pt>
                <c:pt idx="3">
                  <c:v>0.46</c:v>
                </c:pt>
                <c:pt idx="4">
                  <c:v>0.5</c:v>
                </c:pt>
                <c:pt idx="5">
                  <c:v>0.2</c:v>
                </c:pt>
                <c:pt idx="6">
                  <c:v>0.42</c:v>
                </c:pt>
                <c:pt idx="7">
                  <c:v>0.55000000000000004</c:v>
                </c:pt>
                <c:pt idx="8">
                  <c:v>0.33</c:v>
                </c:pt>
                <c:pt idx="9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Առաջ.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0.8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7Ա</c:v>
                </c:pt>
                <c:pt idx="1">
                  <c:v>7Բ</c:v>
                </c:pt>
                <c:pt idx="2">
                  <c:v>7Գ</c:v>
                </c:pt>
                <c:pt idx="3">
                  <c:v>8Ա</c:v>
                </c:pt>
                <c:pt idx="4">
                  <c:v>8Բ</c:v>
                </c:pt>
                <c:pt idx="5">
                  <c:v>8Գ</c:v>
                </c:pt>
                <c:pt idx="6">
                  <c:v>8Դ</c:v>
                </c:pt>
                <c:pt idx="7">
                  <c:v>9Ա</c:v>
                </c:pt>
                <c:pt idx="8">
                  <c:v>9Բ</c:v>
                </c:pt>
                <c:pt idx="9">
                  <c:v>9Գ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576640"/>
        <c:axId val="30578176"/>
        <c:axId val="0"/>
      </c:bar3DChart>
      <c:catAx>
        <c:axId val="30576640"/>
        <c:scaling>
          <c:orientation val="minMax"/>
        </c:scaling>
        <c:delete val="0"/>
        <c:axPos val="b"/>
        <c:majorTickMark val="out"/>
        <c:minorTickMark val="none"/>
        <c:tickLblPos val="nextTo"/>
        <c:crossAx val="30578176"/>
        <c:crosses val="autoZero"/>
        <c:auto val="1"/>
        <c:lblAlgn val="ctr"/>
        <c:lblOffset val="100"/>
        <c:noMultiLvlLbl val="0"/>
      </c:catAx>
      <c:valAx>
        <c:axId val="30578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576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029444137288973E-2"/>
          <c:y val="3.4546810152737535E-2"/>
          <c:w val="0.90742797434609168"/>
          <c:h val="0.819762127735452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Հանրահաշիվ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95%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Կ.Դանիելյան</c:v>
                </c:pt>
                <c:pt idx="1">
                  <c:v>Գ.Հովակիմյան</c:v>
                </c:pt>
                <c:pt idx="2">
                  <c:v>Ն.Մինասյան</c:v>
                </c:pt>
                <c:pt idx="3">
                  <c:v>Ն.Ալթունյան</c:v>
                </c:pt>
                <c:pt idx="4">
                  <c:v>Ռ.Գարդիլյան</c:v>
                </c:pt>
                <c:pt idx="5">
                  <c:v>Ք.Արիստակեսյան</c:v>
                </c:pt>
                <c:pt idx="6">
                  <c:v>Ա.Գալֆայան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0.51</c:v>
                </c:pt>
                <c:pt idx="1">
                  <c:v>0.65</c:v>
                </c:pt>
                <c:pt idx="2">
                  <c:v>0.56999999999999995</c:v>
                </c:pt>
                <c:pt idx="3">
                  <c:v>0.64</c:v>
                </c:pt>
                <c:pt idx="4">
                  <c:v>0.46</c:v>
                </c:pt>
                <c:pt idx="5">
                  <c:v>0.5</c:v>
                </c:pt>
                <c:pt idx="6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426240"/>
        <c:axId val="30431872"/>
        <c:axId val="0"/>
      </c:bar3DChart>
      <c:catAx>
        <c:axId val="3042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580000"/>
          <a:lstStyle/>
          <a:p>
            <a:pPr>
              <a:defRPr/>
            </a:pPr>
            <a:endParaRPr lang="en-US"/>
          </a:p>
        </c:txPr>
        <c:crossAx val="30431872"/>
        <c:crosses val="autoZero"/>
        <c:auto val="1"/>
        <c:lblAlgn val="ctr"/>
        <c:lblOffset val="100"/>
        <c:noMultiLvlLbl val="0"/>
      </c:catAx>
      <c:valAx>
        <c:axId val="30431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42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0.17708</cdr:x>
      <cdr:y>0.03766</cdr:y>
    </cdr:from>
    <cdr:to>
      <cdr:x>0.22916</cdr:x>
      <cdr:y>0.12639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83355"/>
          <a:ext cx="360017" cy="432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200" b="1" dirty="0" smtClean="0">
              <a:solidFill>
                <a:schemeClr val="tx1"/>
              </a:solidFill>
            </a:rPr>
            <a:t>35</a:t>
          </a:r>
          <a:endParaRPr lang="en-US" sz="2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0.22441</cdr:x>
      <cdr:y>0.0505</cdr:y>
    </cdr:from>
    <cdr:to>
      <cdr:x>0.27649</cdr:x>
      <cdr:y>0.13923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51322" y="245912"/>
          <a:ext cx="360017" cy="432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200" b="1" dirty="0" smtClean="0">
              <a:solidFill>
                <a:schemeClr val="tx1"/>
              </a:solidFill>
            </a:rPr>
            <a:t>31</a:t>
          </a:r>
          <a:endParaRPr lang="en-US" sz="22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1970E-82BF-4B45-A466-900CBDE973E7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AAF83-2209-439E-A786-2CCEF6F19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7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AF83-2209-439E-A786-2CCEF6F19F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6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AF83-2209-439E-A786-2CCEF6F19F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60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AF83-2209-439E-A786-2CCEF6F19F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6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AF83-2209-439E-A786-2CCEF6F19F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60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AF83-2209-439E-A786-2CCEF6F19F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0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55F9B1-A759-4399-9CF4-CE4FBEB732EE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B099EE-1312-4661-BC24-0A4E35D0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76673" y="404664"/>
            <a:ext cx="12457384" cy="2004640"/>
          </a:xfrm>
        </p:spPr>
        <p:txBody>
          <a:bodyPr>
            <a:noAutofit/>
          </a:bodyPr>
          <a:lstStyle/>
          <a:p>
            <a:pPr algn="ctr"/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Միջին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դպրոցի</a:t>
            </a:r>
            <a:r>
              <a:rPr lang="ru-RU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հաշվետվություն</a:t>
            </a:r>
            <a:endParaRPr lang="ru-RU" sz="66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40745" y="5013176"/>
            <a:ext cx="31390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effectLst/>
              </a:rPr>
              <a:t>201</a:t>
            </a:r>
            <a:r>
              <a:rPr lang="en-US" sz="4800" b="1" dirty="0">
                <a:ln/>
              </a:rPr>
              <a:t>8</a:t>
            </a:r>
            <a:r>
              <a:rPr lang="ru-RU" sz="4800" b="1" cap="none" spc="0" dirty="0" smtClean="0">
                <a:ln/>
                <a:effectLst/>
              </a:rPr>
              <a:t>-201</a:t>
            </a:r>
            <a:r>
              <a:rPr lang="en-US" sz="4800" b="1" dirty="0">
                <a:ln/>
              </a:rPr>
              <a:t>9</a:t>
            </a:r>
            <a:endParaRPr lang="en-US" sz="4800" b="1" cap="none" spc="0" dirty="0">
              <a:ln/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3429000"/>
            <a:ext cx="54005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effectLst/>
              </a:rPr>
              <a:t>I </a:t>
            </a:r>
            <a:r>
              <a:rPr lang="en-US" sz="4800" b="1" dirty="0" smtClean="0">
                <a:ln/>
              </a:rPr>
              <a:t> </a:t>
            </a:r>
            <a:r>
              <a:rPr lang="en-US" sz="4800" b="1" cap="none" spc="0" dirty="0" err="1" smtClean="0">
                <a:ln/>
                <a:effectLst/>
              </a:rPr>
              <a:t>կիսամյակ</a:t>
            </a:r>
            <a:endParaRPr lang="en-US" sz="48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09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04664" y="1772816"/>
            <a:ext cx="12457384" cy="1224136"/>
          </a:xfrm>
          <a:noFill/>
        </p:spPr>
        <p:txBody>
          <a:bodyPr>
            <a:noAutofit/>
          </a:bodyPr>
          <a:lstStyle/>
          <a:p>
            <a:pPr algn="ctr"/>
            <a:r>
              <a:rPr lang="hy-AM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Ֆ</a:t>
            </a:r>
            <a:r>
              <a:rPr lang="en-US" sz="660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իզմաթ</a:t>
            </a:r>
            <a:r>
              <a:rPr 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մ/մ</a:t>
            </a:r>
            <a:endParaRPr lang="ru-RU" sz="66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709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1119" y="188640"/>
            <a:ext cx="6654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Աշակերտների թիվը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96707210"/>
              </p:ext>
            </p:extLst>
          </p:nvPr>
        </p:nvGraphicFramePr>
        <p:xfrm>
          <a:off x="0" y="1916832"/>
          <a:ext cx="85324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1136966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y-AM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Կ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իսամյակի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վերջ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՝       433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hy-AM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Գ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նահատված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՝                        433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91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7844" y="49144"/>
            <a:ext cx="29523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2018-2019 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Iկիսամյակ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1050762"/>
            <a:ext cx="36355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y-AM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Մ</a:t>
            </a:r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աթեմատիկա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5-6-րդ </a:t>
            </a:r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դաս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80163680"/>
              </p:ext>
            </p:extLst>
          </p:nvPr>
        </p:nvGraphicFramePr>
        <p:xfrm>
          <a:off x="1043608" y="1988840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262628" y="2127980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29</a:t>
            </a:r>
            <a:endParaRPr lang="en-US" sz="22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2879812" y="2139896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23</a:t>
            </a:r>
            <a:endParaRPr lang="en-US" sz="2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419872" y="218076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26</a:t>
            </a:r>
            <a:endParaRPr lang="en-US" sz="22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4087996" y="222582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26</a:t>
            </a:r>
            <a:endParaRPr lang="en-US" sz="22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4582656" y="2305632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  <p:sp>
        <p:nvSpPr>
          <p:cNvPr id="14" name="TextBox 1"/>
          <p:cNvSpPr txBox="1"/>
          <p:nvPr/>
        </p:nvSpPr>
        <p:spPr>
          <a:xfrm>
            <a:off x="5760132" y="222582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26</a:t>
            </a:r>
            <a:endParaRPr lang="en-US" sz="2200" b="1" dirty="0"/>
          </a:p>
        </p:txBody>
      </p:sp>
      <p:sp>
        <p:nvSpPr>
          <p:cNvPr id="15" name="TextBox 1"/>
          <p:cNvSpPr txBox="1"/>
          <p:nvPr/>
        </p:nvSpPr>
        <p:spPr>
          <a:xfrm>
            <a:off x="5281964" y="225106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29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6516216" y="1050762"/>
            <a:ext cx="16742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Ընդ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Որակ</a:t>
            </a:r>
            <a:r>
              <a:rPr lang="en-US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64%</a:t>
            </a:r>
          </a:p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Առաջ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99%</a:t>
            </a:r>
            <a:endParaRPr lang="en-US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165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Graphic spid="2" grpId="0">
        <p:bldAsOne/>
      </p:bldGraphic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01420" y="116632"/>
            <a:ext cx="29523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2018-2019 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Iկիսամյակ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1050762"/>
            <a:ext cx="36355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Հանրահաշիվ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7-9-րդ </a:t>
            </a:r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դաս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95469915"/>
              </p:ext>
            </p:extLst>
          </p:nvPr>
        </p:nvGraphicFramePr>
        <p:xfrm>
          <a:off x="1043608" y="1988840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413392" y="2222452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35</a:t>
            </a:r>
            <a:endParaRPr lang="en-US" sz="22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2809860" y="2222452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31</a:t>
            </a:r>
            <a:endParaRPr lang="en-US" sz="2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169900" y="2232456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31</a:t>
            </a:r>
            <a:endParaRPr lang="en-US" sz="22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3482612" y="239198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22</a:t>
            </a:r>
            <a:endParaRPr lang="en-US" sz="22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3934782" y="2391696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  <p:sp>
        <p:nvSpPr>
          <p:cNvPr id="14" name="TextBox 1"/>
          <p:cNvSpPr txBox="1"/>
          <p:nvPr/>
        </p:nvSpPr>
        <p:spPr>
          <a:xfrm>
            <a:off x="4294822" y="2391696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20</a:t>
            </a:r>
            <a:endParaRPr lang="en-US" sz="2200" b="1" dirty="0"/>
          </a:p>
        </p:txBody>
      </p:sp>
      <p:sp>
        <p:nvSpPr>
          <p:cNvPr id="15" name="TextBox 1"/>
          <p:cNvSpPr txBox="1"/>
          <p:nvPr/>
        </p:nvSpPr>
        <p:spPr>
          <a:xfrm>
            <a:off x="4701684" y="240722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  <p:sp>
        <p:nvSpPr>
          <p:cNvPr id="16" name="TextBox 1"/>
          <p:cNvSpPr txBox="1"/>
          <p:nvPr/>
        </p:nvSpPr>
        <p:spPr>
          <a:xfrm>
            <a:off x="5061724" y="245864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20</a:t>
            </a:r>
            <a:endParaRPr lang="en-US" sz="2200" b="1" dirty="0"/>
          </a:p>
        </p:txBody>
      </p:sp>
      <p:sp>
        <p:nvSpPr>
          <p:cNvPr id="17" name="TextBox 1"/>
          <p:cNvSpPr txBox="1"/>
          <p:nvPr/>
        </p:nvSpPr>
        <p:spPr>
          <a:xfrm>
            <a:off x="5506748" y="245864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19</a:t>
            </a:r>
            <a:endParaRPr lang="en-US" sz="2200" b="1" dirty="0"/>
          </a:p>
        </p:txBody>
      </p:sp>
      <p:sp>
        <p:nvSpPr>
          <p:cNvPr id="18" name="Rectangle 17"/>
          <p:cNvSpPr/>
          <p:nvPr/>
        </p:nvSpPr>
        <p:spPr>
          <a:xfrm>
            <a:off x="6516216" y="1050762"/>
            <a:ext cx="16742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Ընդ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Որակ</a:t>
            </a:r>
            <a:r>
              <a:rPr lang="en-US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61%</a:t>
            </a:r>
          </a:p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Առաջ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99%</a:t>
            </a:r>
            <a:endParaRPr lang="en-US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5839168" y="2411972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3210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Graphic spid="2" grpId="0">
        <p:bldAsOne/>
      </p:bldGraphic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21048" y="116632"/>
            <a:ext cx="29523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2018-2019 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Iկիսամյակ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1050762"/>
            <a:ext cx="38164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Երկրաչափություն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7-9-րդ </a:t>
            </a:r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դաս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82699682"/>
              </p:ext>
            </p:extLst>
          </p:nvPr>
        </p:nvGraphicFramePr>
        <p:xfrm>
          <a:off x="1115616" y="1873192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267744" y="214544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35</a:t>
            </a:r>
            <a:endParaRPr lang="en-US" sz="22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2749983" y="214544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31</a:t>
            </a:r>
            <a:endParaRPr lang="en-US" sz="2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167844" y="2262492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31</a:t>
            </a:r>
            <a:endParaRPr lang="en-US" sz="22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3551502" y="233784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22</a:t>
            </a:r>
            <a:endParaRPr lang="en-US" sz="22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3934782" y="2361580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  <p:sp>
        <p:nvSpPr>
          <p:cNvPr id="14" name="TextBox 1"/>
          <p:cNvSpPr txBox="1"/>
          <p:nvPr/>
        </p:nvSpPr>
        <p:spPr>
          <a:xfrm>
            <a:off x="4337524" y="233784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20</a:t>
            </a:r>
            <a:endParaRPr lang="en-US" sz="2200" b="1" dirty="0"/>
          </a:p>
        </p:txBody>
      </p:sp>
      <p:sp>
        <p:nvSpPr>
          <p:cNvPr id="15" name="TextBox 1"/>
          <p:cNvSpPr txBox="1"/>
          <p:nvPr/>
        </p:nvSpPr>
        <p:spPr>
          <a:xfrm>
            <a:off x="4788024" y="233784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  <p:sp>
        <p:nvSpPr>
          <p:cNvPr id="16" name="TextBox 1"/>
          <p:cNvSpPr txBox="1"/>
          <p:nvPr/>
        </p:nvSpPr>
        <p:spPr>
          <a:xfrm>
            <a:off x="5220628" y="240870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20</a:t>
            </a:r>
            <a:endParaRPr lang="en-US" sz="2200" b="1" dirty="0"/>
          </a:p>
        </p:txBody>
      </p:sp>
      <p:sp>
        <p:nvSpPr>
          <p:cNvPr id="17" name="TextBox 1"/>
          <p:cNvSpPr txBox="1"/>
          <p:nvPr/>
        </p:nvSpPr>
        <p:spPr>
          <a:xfrm>
            <a:off x="5620450" y="2361580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19</a:t>
            </a:r>
            <a:endParaRPr lang="en-US" sz="2200" b="1" dirty="0"/>
          </a:p>
        </p:txBody>
      </p:sp>
      <p:sp>
        <p:nvSpPr>
          <p:cNvPr id="18" name="Rectangle 17"/>
          <p:cNvSpPr/>
          <p:nvPr/>
        </p:nvSpPr>
        <p:spPr>
          <a:xfrm>
            <a:off x="6660232" y="1081539"/>
            <a:ext cx="16742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Ընդ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Որակ</a:t>
            </a:r>
            <a:r>
              <a:rPr lang="en-US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48%</a:t>
            </a:r>
          </a:p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Առաջ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99%</a:t>
            </a:r>
            <a:endParaRPr lang="en-US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6066148" y="2268236"/>
            <a:ext cx="360040" cy="4354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6034197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Graphic spid="2" grpId="0">
        <p:bldAsOne/>
      </p:bldGraphic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135728"/>
            <a:ext cx="29523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2018-2019 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Iկիսամյակ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939" y="989207"/>
            <a:ext cx="38164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Ֆիզիկա</a:t>
            </a:r>
            <a:endParaRPr lang="en-US" sz="3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7-9-րդ </a:t>
            </a:r>
            <a:r>
              <a:rPr lang="en-US" sz="3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դաս</a:t>
            </a:r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22608925"/>
              </p:ext>
            </p:extLst>
          </p:nvPr>
        </p:nvGraphicFramePr>
        <p:xfrm>
          <a:off x="1043608" y="1988840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3060796" y="220486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31</a:t>
            </a:r>
            <a:endParaRPr lang="en-US" sz="22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3491880" y="2204864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22</a:t>
            </a:r>
            <a:endParaRPr lang="en-US" sz="2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860486" y="223572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4323111" y="2348880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20</a:t>
            </a:r>
            <a:endParaRPr lang="en-US" sz="22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4788024" y="2249072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  <p:sp>
        <p:nvSpPr>
          <p:cNvPr id="14" name="TextBox 1"/>
          <p:cNvSpPr txBox="1"/>
          <p:nvPr/>
        </p:nvSpPr>
        <p:spPr>
          <a:xfrm>
            <a:off x="5148064" y="2249072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20</a:t>
            </a:r>
            <a:endParaRPr lang="en-US" sz="2200" b="1" dirty="0"/>
          </a:p>
        </p:txBody>
      </p:sp>
      <p:sp>
        <p:nvSpPr>
          <p:cNvPr id="15" name="TextBox 1"/>
          <p:cNvSpPr txBox="1"/>
          <p:nvPr/>
        </p:nvSpPr>
        <p:spPr>
          <a:xfrm>
            <a:off x="5588452" y="2348880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19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6516216" y="1050762"/>
            <a:ext cx="16742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Ընդ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0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Որակ</a:t>
            </a:r>
            <a:r>
              <a:rPr lang="en-US" sz="2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47%</a:t>
            </a:r>
          </a:p>
          <a:p>
            <a:pPr algn="ctr"/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Առաջ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98%</a:t>
            </a:r>
            <a:endParaRPr lang="en-US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5948492" y="2338608"/>
            <a:ext cx="360040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24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093806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Graphic spid="2" grpId="0">
        <p:bldAsOne/>
      </p:bldGraphic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0"/>
            <a:ext cx="79928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</a:t>
            </a:r>
            <a:endParaRPr lang="en-US" sz="12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Ընդամենը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(</a:t>
            </a:r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մաթեմ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., </a:t>
            </a:r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հանր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., </a:t>
            </a:r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երկր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en-US" sz="2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ֆիզիկա,ինֆորմ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)</a:t>
            </a:r>
            <a:r>
              <a:rPr lang="en-US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cap="none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բնագիտ</a:t>
            </a:r>
            <a:r>
              <a:rPr lang="en-US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41%</a:t>
            </a:r>
            <a:endParaRPr lang="en-US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116632"/>
            <a:ext cx="80648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Որակ</a:t>
            </a: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</a:t>
            </a:r>
            <a:r>
              <a:rPr lang="ru-RU" sz="4000" b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</a:t>
            </a:r>
            <a:r>
              <a:rPr lang="en-US" sz="4000" b="1" spc="50" dirty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ru-RU" sz="4000" b="1" spc="50" dirty="0" smtClean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-201</a:t>
            </a:r>
            <a:r>
              <a:rPr lang="en-US" sz="4000" b="1" spc="50" dirty="0">
                <a:ln w="11430"/>
                <a:solidFill>
                  <a:srgbClr val="66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en-US" sz="4000" b="1" cap="none" spc="50" dirty="0">
              <a:ln w="11430"/>
              <a:solidFill>
                <a:srgbClr val="66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11978184"/>
              </p:ext>
            </p:extLst>
          </p:nvPr>
        </p:nvGraphicFramePr>
        <p:xfrm>
          <a:off x="755576" y="1412776"/>
          <a:ext cx="705678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1352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Graphic spid="9" grpId="0">
        <p:bldSub>
          <a:bldChart bld="categoryEl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564</TotalTime>
  <Words>158</Words>
  <Application>Microsoft Office PowerPoint</Application>
  <PresentationFormat>On-screen Show (4:3)</PresentationFormat>
  <Paragraphs>87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Միջին  դպրոցի  հաշվետվություն</vt:lpstr>
      <vt:lpstr>Ֆիզմաթ մ/մ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Տարրական դպրոցի հաշվետվություն</dc:title>
  <dc:creator>E-570</dc:creator>
  <cp:lastModifiedBy>Anahit</cp:lastModifiedBy>
  <cp:revision>78</cp:revision>
  <dcterms:created xsi:type="dcterms:W3CDTF">2014-05-29T13:40:45Z</dcterms:created>
  <dcterms:modified xsi:type="dcterms:W3CDTF">2018-12-27T12:15:26Z</dcterms:modified>
</cp:coreProperties>
</file>