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264" r:id="rId2"/>
    <p:sldId id="256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3" r:id="rId12"/>
    <p:sldId id="279" r:id="rId13"/>
    <p:sldId id="280" r:id="rId14"/>
    <p:sldId id="281" r:id="rId15"/>
    <p:sldId id="285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>
        <p:scale>
          <a:sx n="89" d="100"/>
          <a:sy n="89" d="100"/>
        </p:scale>
        <p:origin x="-13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3A78-0636-4263-843D-6864632857F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15B4-51C6-4897-B849-E40418FCA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9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1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0D63-338F-496C-8B0B-160E432E85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6D03-05C1-4FD2-BC32-28B97C32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0954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277" y="48069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Դասալսման հիմնական ուղղությունները</a:t>
            </a:r>
            <a:endParaRPr lang="en-US" sz="48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230" y="2801541"/>
            <a:ext cx="10269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solidFill>
                  <a:schemeClr val="accent5"/>
                </a:solidFill>
              </a:rPr>
              <a:t>1.Ուսուցչի նախապատրաստվածությունը դասին և դասի պլանի առկայությունը.</a:t>
            </a:r>
            <a:endParaRPr lang="en-US" sz="4000" b="1" i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1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5850" y="1406713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71896" y="88621"/>
            <a:ext cx="10978475" cy="7094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</a:rPr>
              <a:t>Աշակերտների ձեռքբերումները ստուգող դասալսումներ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309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Նպատակը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67477" y="993960"/>
            <a:ext cx="4782895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Գործընթացի ուղղությունները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1393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Մասնակիցները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66899" y="2086812"/>
            <a:ext cx="2885704" cy="2615818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Բացահայտել որոշակի ժամանակահատվածում, որոշակի առարկայից երեխաների ձեռքբերումների և կարողությունների մակարդակները</a:t>
            </a: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331613" y="2124044"/>
            <a:ext cx="2635864" cy="2271432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Փոխտնօրեն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Մ/մ 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նախագահ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Վերադաս մարմինների ներկայացուցիչներ</a:t>
            </a: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217316" y="1712024"/>
            <a:ext cx="4974683" cy="4914407"/>
          </a:xfrm>
          <a:prstGeom prst="wedgeRectCallout">
            <a:avLst>
              <a:gd name="adj1" fmla="val -41952"/>
              <a:gd name="adj2" fmla="val -544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rgbClr val="C00000"/>
                </a:solidFill>
              </a:rPr>
              <a:t>Ուսումնասիրել և </a:t>
            </a:r>
            <a:r>
              <a:rPr lang="en-US" b="1" i="1" smtClean="0">
                <a:solidFill>
                  <a:srgbClr val="C00000"/>
                </a:solidFill>
              </a:rPr>
              <a:t>դիտարկել՝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գրավոր կամ բանավոր առաջադրանքների միջոցով աշակերտների գիտելիքները և կարողությունները ծրագրի պահանջների սահմաններում.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որոշակի ժամանակահատվածում որոշակի առարկայից աշակերտների ստացած գնահատականների համապատասխանությունը նրանց ձեռքբերումներին.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աշակերտների գիտելիքների և կարողությունների համապատասխանությունը տվյալ դասարանի ծրագրով նախատեսված չափանիշներին: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i="1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" y="-53303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005" y="527985"/>
            <a:ext cx="1180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mtClean="0">
                <a:solidFill>
                  <a:srgbClr val="C00000"/>
                </a:solidFill>
              </a:rPr>
              <a:t>Տարրական դասարաններում իրականացվող տարանպատակ դասալսումների ժամանակ պիտի դիտարկել մի խումբ խնդիրներ՝ հետևյալ ուղղություններով.</a:t>
            </a:r>
            <a:endParaRPr lang="en-US" sz="3200" b="1" i="1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59430" y="2182285"/>
            <a:ext cx="9286502" cy="11162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schemeClr val="accent5">
                    <a:lumMod val="75000"/>
                  </a:schemeClr>
                </a:solidFill>
              </a:rPr>
              <a:t>1. Ուսուցչի նախապատրաստվածությունը դասին</a:t>
            </a:r>
            <a:endParaRPr lang="en-US" sz="28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2493815" y="3298566"/>
            <a:ext cx="2422568" cy="256507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Դասի պլանի կամ նախագծի առկայություն</a:t>
            </a:r>
            <a:endParaRPr lang="en-US" sz="20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5246915" y="3319148"/>
            <a:ext cx="2519548" cy="317665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Դասարանի կահավորվածության ապահովում</a:t>
            </a:r>
            <a:endParaRPr lang="en-US" sz="20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8488876" y="3319148"/>
            <a:ext cx="2303812" cy="281445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Զննական պարագաների առկայություն</a:t>
            </a:r>
            <a:endParaRPr lang="en-US" sz="2000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85059" y="356260"/>
            <a:ext cx="9155875" cy="10806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schemeClr val="accent5">
                    <a:lumMod val="75000"/>
                  </a:schemeClr>
                </a:solidFill>
              </a:rPr>
              <a:t>2. Դասագործընթացի կազմակերպման մանկավարժական պայմանների դիտարկում</a:t>
            </a:r>
            <a:endParaRPr lang="en-US" sz="28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5" y="1436914"/>
            <a:ext cx="11483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y-AM" sz="2400" b="1" i="1" smtClean="0">
                <a:solidFill>
                  <a:schemeClr val="accent5">
                    <a:lumMod val="75000"/>
                  </a:schemeClr>
                </a:solidFill>
              </a:rPr>
              <a:t>Դ</a:t>
            </a: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ասապլանով նախատեսված ուսումնական նյութի և ողջ աշխատանքի բաշխման արդյունավետությունը ժամանակի մեջ.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y-AM" sz="2400" b="1" i="1" smtClean="0">
                <a:solidFill>
                  <a:schemeClr val="accent5">
                    <a:lumMod val="75000"/>
                  </a:schemeClr>
                </a:solidFill>
              </a:rPr>
              <a:t>Դ</a:t>
            </a: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ասի նպատակի ակնհայտությունը և դասագործընթացում կիրառված մեթոդների ու մեթոդական հնարների, ՏՏ միջոցների, զննական պարագաների արդյունավետությունը տվյալ դասի խնդիրների լուծման տեսանկյունից.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y-AM" sz="2400" b="1" i="1" smtClean="0">
                <a:solidFill>
                  <a:schemeClr val="accent5">
                    <a:lumMod val="75000"/>
                  </a:schemeClr>
                </a:solidFill>
              </a:rPr>
              <a:t>Ո</a:t>
            </a: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ւսումնական նյութի նկատմամբ աշակերտների հետաքրքրության խթանումը.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y-AM" sz="2400" b="1" i="1" smtClean="0">
                <a:solidFill>
                  <a:schemeClr val="accent5">
                    <a:lumMod val="75000"/>
                  </a:schemeClr>
                </a:solidFill>
              </a:rPr>
              <a:t>Ո</a:t>
            </a: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ւսուցչի հետևողականությունը աշակերտների գործունեության ձևերի բազմաբնույթության ապահովման հարցում և աշակերտների մասնակցությունն ուսումնական նոր նյութի ուսումնառության գործընթացին.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22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43345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8145" y="443345"/>
            <a:ext cx="10557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Ուսուցիչ-աշակերտ, աշակերտ-աշակերտ երկխոսությունային գործունեության առկայությունը, ուսուցչի և աշակերտի խոսքային գործունեության ժամանակային համաչափության առկայությունը.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Աշակերտների ստեղծագործական -որոնողական գործունեությունն ապահովող հարցադրումների, տարամակարդակ ուսումնական առաջադրանքների, պրոբլեմային ուսուցման տարրերի կիրառումը.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Դասարանում մթնոլորտի բնույթը (հանդուրժողական, գերակայող, ժողովրդավար, լիբերալ, լարված, աշխույժ, ազատ-ստեղծագործական, փոխվստահության, հուզական և այլն).</a:t>
            </a:r>
            <a:endParaRPr lang="en-US" sz="2400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Ուսուցչի արձագանքը դասի ընթացքում ծագած  խնդիրներին, լուծման արդյունավետ ելքերի ընտրության հիմնավորվածությունը.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Ուսուցչի գործունեությունը աշակերտների առողջապահական խնդիրների հաշվառման համատեքստում (վալեոլոգիական խնդիրներ),հետաքրքրաշարժ վարժությունների, դիդակտիկ խաղերի, ֆիզկուլտ դադարների գործածման պահերի առկայությունը.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Աշակերտների ձեռքբերումների ամփոփման և գնահատման աշակերտակենտրոն մեթոդների կիրառում, գործընթացի թափանցիկության և արդարացիության ապահովում.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Տնային հանձնարարությունների բացատրության մատչելիությունը, համապատասխանությունն աշակերտների տարիքային հնարավորություններին և ժամանակի բյուջեին:</a:t>
            </a:r>
            <a:endParaRPr lang="en-US" sz="2400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43345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44384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smtClean="0">
                <a:solidFill>
                  <a:srgbClr val="002060"/>
                </a:solidFill>
              </a:rPr>
              <a:t>Եթե ուզում ես հասկանալ դու ինձ, նե՛րս մտիր անտառ ու ակա՛նջ արա: Որքա</a:t>
            </a:r>
            <a:r>
              <a:rPr lang="en-US" sz="4000" smtClean="0">
                <a:solidFill>
                  <a:schemeClr val="accent5">
                    <a:lumMod val="50000"/>
                  </a:schemeClr>
                </a:solidFill>
              </a:rPr>
              <a:t>՜</a:t>
            </a:r>
            <a:r>
              <a:rPr lang="en-US" sz="4000" b="1" i="1" smtClean="0">
                <a:solidFill>
                  <a:srgbClr val="002060"/>
                </a:solidFill>
              </a:rPr>
              <a:t>ն ձայներ կան՝ բոլորը տարբեր: Եվ բազմահազար ձայնատերերից նույնիսկ ոչ մեկին բնավ չի տանջում &lt;&lt;ինչպես ձայնելը…&gt;&gt;… Նրանք կարող են լոկ այդպես ձայնել և ո՛չ այլապես: </a:t>
            </a:r>
          </a:p>
          <a:p>
            <a:pPr algn="r">
              <a:lnSpc>
                <a:spcPct val="150000"/>
              </a:lnSpc>
            </a:pPr>
            <a:r>
              <a:rPr lang="en-US" sz="3600" i="1" smtClean="0">
                <a:solidFill>
                  <a:srgbClr val="C00000"/>
                </a:solidFill>
              </a:rPr>
              <a:t>Պարույր Սևակ</a:t>
            </a:r>
            <a:endParaRPr lang="en-US" sz="3600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43345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050" name="Picture 2" descr="ÐÐ°ÑÑÐ¸Ð½ÐºÐ¸ Ð¿Ð¾ Ð·Ð°Ð¿ÑÐ¾ÑÑ ÑÐµÐ»Ð¾Ð²ÐµÑ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07" y="83128"/>
            <a:ext cx="5188321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3410" y="1925781"/>
            <a:ext cx="5438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1">
                    <a:lumMod val="50000"/>
                  </a:schemeClr>
                </a:solidFill>
              </a:rPr>
              <a:t>Շնորհակալություն համագործակցության համար</a:t>
            </a:r>
            <a:endParaRPr 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22" y="-53303"/>
            <a:ext cx="12312121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0202" y="647653"/>
            <a:ext cx="68734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>
              <a:solidFill>
                <a:srgbClr val="C00000"/>
              </a:solidFill>
            </a:endParaRPr>
          </a:p>
          <a:p>
            <a:pPr algn="ctr"/>
            <a:endParaRPr lang="en-US" sz="2800" smtClean="0">
              <a:solidFill>
                <a:srgbClr val="C00000"/>
              </a:solidFill>
            </a:endParaRPr>
          </a:p>
          <a:p>
            <a:pPr algn="ctr"/>
            <a:endParaRPr lang="en-US" sz="2800" smtClean="0">
              <a:solidFill>
                <a:srgbClr val="C00000"/>
              </a:solidFill>
            </a:endParaRPr>
          </a:p>
          <a:p>
            <a:pPr algn="ctr"/>
            <a:endParaRPr lang="en-US" sz="2800">
              <a:solidFill>
                <a:srgbClr val="C00000"/>
              </a:solidFill>
            </a:endParaRPr>
          </a:p>
          <a:p>
            <a:pPr algn="ctr"/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01492" y="2366199"/>
            <a:ext cx="2886074" cy="7145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rgbClr val="C00000"/>
                </a:solidFill>
              </a:rPr>
              <a:t>դաստիարակչական</a:t>
            </a:r>
            <a:endParaRPr lang="en-US" b="1" i="1"/>
          </a:p>
        </p:txBody>
      </p:sp>
      <p:sp>
        <p:nvSpPr>
          <p:cNvPr id="12" name="Rounded Rectangle 11"/>
          <p:cNvSpPr/>
          <p:nvPr/>
        </p:nvSpPr>
        <p:spPr>
          <a:xfrm>
            <a:off x="7722719" y="2408506"/>
            <a:ext cx="1825169" cy="7145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smtClean="0">
              <a:solidFill>
                <a:srgbClr val="C00000"/>
              </a:solidFill>
            </a:endParaRPr>
          </a:p>
          <a:p>
            <a:pPr algn="ctr"/>
            <a:r>
              <a:rPr lang="en-US" b="1" i="1" smtClean="0">
                <a:solidFill>
                  <a:srgbClr val="C00000"/>
                </a:solidFill>
              </a:rPr>
              <a:t>զարգացնող</a:t>
            </a:r>
          </a:p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92280" y="2363135"/>
            <a:ext cx="192405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rgbClr val="C00000"/>
                </a:solidFill>
              </a:rPr>
              <a:t>ուսումնական</a:t>
            </a:r>
            <a:endParaRPr lang="en-US" b="1" i="1"/>
          </a:p>
        </p:txBody>
      </p:sp>
      <p:sp>
        <p:nvSpPr>
          <p:cNvPr id="5" name="Up Arrow 4"/>
          <p:cNvSpPr/>
          <p:nvPr/>
        </p:nvSpPr>
        <p:spPr>
          <a:xfrm rot="14048362">
            <a:off x="3549639" y="1525595"/>
            <a:ext cx="332402" cy="108723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5237789" y="1656871"/>
            <a:ext cx="333231" cy="77798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7645299">
            <a:off x="7112913" y="1546871"/>
            <a:ext cx="368429" cy="127780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892" y="1352227"/>
            <a:ext cx="3235172" cy="762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400" b="1" smtClean="0">
                <a:solidFill>
                  <a:srgbClr val="C00000"/>
                </a:solidFill>
              </a:rPr>
              <a:t>Ն</a:t>
            </a:r>
            <a:r>
              <a:rPr lang="en-US" sz="2400" b="1" smtClean="0">
                <a:solidFill>
                  <a:srgbClr val="C00000"/>
                </a:solidFill>
              </a:rPr>
              <a:t>պատակները</a:t>
            </a:r>
          </a:p>
        </p:txBody>
      </p:sp>
      <p:sp>
        <p:nvSpPr>
          <p:cNvPr id="20" name="Up Arrow 19"/>
          <p:cNvSpPr/>
          <p:nvPr/>
        </p:nvSpPr>
        <p:spPr>
          <a:xfrm rot="13494831">
            <a:off x="3623016" y="3369877"/>
            <a:ext cx="332402" cy="150297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8243696">
            <a:off x="7415844" y="3342777"/>
            <a:ext cx="332402" cy="144542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5512713" y="3608466"/>
            <a:ext cx="332402" cy="108723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70844" y="3242132"/>
            <a:ext cx="3784039" cy="876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2"/>
                </a:solidFill>
              </a:rPr>
              <a:t>Խնդիրները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31700" y="4706279"/>
            <a:ext cx="2969374" cy="13630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tx2"/>
                </a:solidFill>
              </a:rPr>
              <a:t>Որոշել այն քայլերը, որոնք պիտի ձեռնարկել ուսումնական նյութի յուրացման համար</a:t>
            </a:r>
            <a:endParaRPr lang="en-US" b="1" i="1">
              <a:solidFill>
                <a:schemeClr val="tx2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21649" y="4737776"/>
            <a:ext cx="2969374" cy="13630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tx2"/>
                </a:solidFill>
              </a:rPr>
              <a:t>Բացահայտել ուսումնական նյութի դաստիարակչական հնարավորությունները</a:t>
            </a:r>
            <a:endParaRPr lang="en-US" b="1" i="1">
              <a:solidFill>
                <a:schemeClr val="tx2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93642" y="4706279"/>
            <a:ext cx="2969374" cy="13630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tx2"/>
                </a:solidFill>
              </a:rPr>
              <a:t>Նպաստել սովորողների հոգեկան գործընթացների զարգացմանը</a:t>
            </a:r>
            <a:endParaRPr lang="en-US" b="1" i="1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407" y="165620"/>
            <a:ext cx="10269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chemeClr val="accent5"/>
                </a:solidFill>
              </a:rPr>
              <a:t>2.Դասի պլանով նախատեսված նպատակների և խնդիրների իրականացումը.</a:t>
            </a:r>
            <a:endParaRPr lang="en-US" sz="3200" b="1" i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581" y="734291"/>
            <a:ext cx="10958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</a:rPr>
              <a:t>3. Կիրառված մեթոդների համապատասխանությունը դասարանի տարիքային առանձնահատկություններին և ուսումնական նյութի խնդիրներին.</a:t>
            </a:r>
            <a:endParaRPr lang="en-US" sz="3200" b="1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564" y="2576945"/>
            <a:ext cx="1086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</a:rPr>
              <a:t>4. Դասարանում համագործակցային մթնոլորտի ապահովումը.</a:t>
            </a:r>
            <a:endParaRPr lang="en-US" sz="3200" b="1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1" y="3713073"/>
            <a:ext cx="11370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</a:rPr>
              <a:t>5. Ուսուցչի դերի և դիրքի գնահատումը (խոսքը, հաղորդակցման ձևերը, կեցվածքը, դիմախաղն ու ժեստերը).</a:t>
            </a:r>
            <a:endParaRPr lang="en-US" sz="32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0036" y="720436"/>
            <a:ext cx="10034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</a:rPr>
              <a:t>6.</a:t>
            </a:r>
            <a:r>
              <a:rPr lang="en-US" sz="2800" b="1" smtClean="0">
                <a:solidFill>
                  <a:schemeClr val="accent5"/>
                </a:solidFill>
              </a:rPr>
              <a:t> </a:t>
            </a:r>
            <a:r>
              <a:rPr lang="en-US" sz="3200" b="1" smtClean="0">
                <a:solidFill>
                  <a:schemeClr val="accent5"/>
                </a:solidFill>
              </a:rPr>
              <a:t>ԿԱՊԿՈՒ երեխաների ներգրավվածությունը դասագործընթացում.</a:t>
            </a:r>
            <a:endParaRPr lang="en-US" sz="3200" b="1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36" y="2186672"/>
            <a:ext cx="1021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</a:rPr>
              <a:t>7. Դասի տարամակարդակության ապահովումը:</a:t>
            </a:r>
            <a:endParaRPr lang="en-US" sz="3200" b="1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036" y="3402348"/>
            <a:ext cx="978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smtClean="0">
                <a:solidFill>
                  <a:schemeClr val="accent5"/>
                </a:solidFill>
              </a:rPr>
              <a:t>Դասի ուժեղ և թույլ կողմերի որոշում.</a:t>
            </a:r>
            <a:endParaRPr lang="en-US" sz="3200" b="1" i="1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036" y="4455565"/>
            <a:ext cx="978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smtClean="0">
                <a:solidFill>
                  <a:schemeClr val="accent5"/>
                </a:solidFill>
              </a:rPr>
              <a:t>Առաջարկություններ, այլակարծիքներ:</a:t>
            </a:r>
            <a:endParaRPr lang="en-US" sz="3200" b="1" i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43345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25215" y="443345"/>
            <a:ext cx="10515600" cy="1138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ՏԱՐՐԱԿԱՆ ԴՊՐՈՑՈՒՄ ԿԱԶՄԱԿԵՐՊՎՈՂ ԴԱՍԱԼՍՈՒՄՆԵՐԻ ՏԵՍԱԿՆԵՐՆ ԸՍՏ ՆՊԱՏԱԿՆԵՐԻ</a:t>
            </a:r>
          </a:p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09964" y="1569540"/>
            <a:ext cx="2065284" cy="3633081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b="1" i="1" smtClean="0">
                <a:solidFill>
                  <a:schemeClr val="accent5">
                    <a:lumMod val="75000"/>
                  </a:schemeClr>
                </a:solidFill>
              </a:rPr>
              <a:t>Մշտադիտարկում</a:t>
            </a:r>
            <a:endParaRPr lang="en-US" sz="28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366019" y="1557614"/>
            <a:ext cx="2065284" cy="3645007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b="1" i="1" smtClean="0">
                <a:solidFill>
                  <a:schemeClr val="accent5">
                    <a:lumMod val="75000"/>
                  </a:schemeClr>
                </a:solidFill>
              </a:rPr>
              <a:t>Փոխադարձ դասալսումներ</a:t>
            </a:r>
            <a:endParaRPr lang="en-US" sz="28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612846" y="1573515"/>
            <a:ext cx="2065284" cy="3447735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b="1" i="1" smtClean="0">
                <a:solidFill>
                  <a:schemeClr val="accent5">
                    <a:lumMod val="75000"/>
                  </a:schemeClr>
                </a:solidFill>
              </a:rPr>
              <a:t>Նպատակային դասալսումներ</a:t>
            </a:r>
            <a:endParaRPr lang="en-US" sz="28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6859673" y="1557614"/>
            <a:ext cx="2373546" cy="350982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b="1" i="1" smtClean="0">
                <a:solidFill>
                  <a:schemeClr val="accent5">
                    <a:lumMod val="75000"/>
                  </a:schemeClr>
                </a:solidFill>
              </a:rPr>
              <a:t>Հեղինակային բաց դասերի կազմակերպում</a:t>
            </a:r>
            <a:endParaRPr lang="en-US" sz="24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9280626" y="1557614"/>
            <a:ext cx="2435781" cy="3439785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Աշակերտների ձեռքբերումները ստուգող և գնահատող դասալսումներ</a:t>
            </a:r>
            <a:endParaRPr lang="en-US" sz="2000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1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5850" y="1406713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61137" y="88621"/>
            <a:ext cx="5833242" cy="7094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</a:rPr>
              <a:t>Մշտադիտարկում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309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Նպատակը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67477" y="993960"/>
            <a:ext cx="4782895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Գործընթացի ուղղությունները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1393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Մասնակիցները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66899" y="2086812"/>
            <a:ext cx="2339438" cy="2271432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smtClean="0">
                <a:solidFill>
                  <a:schemeClr val="accent1">
                    <a:lumMod val="75000"/>
                  </a:schemeClr>
                </a:solidFill>
              </a:rPr>
              <a:t>Մանկավարժամեթոդական օգնություն, աջակցություն ուսուցչին</a:t>
            </a:r>
            <a:endParaRPr lang="en-US" sz="2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331612" y="2124044"/>
            <a:ext cx="2354195" cy="2271432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smtClean="0">
                <a:solidFill>
                  <a:schemeClr val="accent5"/>
                </a:solidFill>
              </a:rPr>
              <a:t>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smtClean="0">
                <a:solidFill>
                  <a:schemeClr val="accent5"/>
                </a:solidFill>
              </a:rPr>
              <a:t>Փոխտնօրեն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smtClean="0">
                <a:solidFill>
                  <a:schemeClr val="accent5"/>
                </a:solidFill>
              </a:rPr>
              <a:t>Մ/մ նախագահ</a:t>
            </a:r>
            <a:endParaRPr lang="en-US" sz="2400" b="1" i="1">
              <a:solidFill>
                <a:schemeClr val="accent5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967477" y="2384996"/>
            <a:ext cx="5085978" cy="4020959"/>
          </a:xfrm>
          <a:prstGeom prst="wedgeRectCallout">
            <a:avLst>
              <a:gd name="adj1" fmla="val -42468"/>
              <a:gd name="adj2" fmla="val -7149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i="1" smtClean="0">
                <a:solidFill>
                  <a:srgbClr val="C00000"/>
                </a:solidFill>
              </a:rPr>
              <a:t>Ուսումնասիրել և դիտարկել՝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i="1" smtClean="0">
                <a:solidFill>
                  <a:schemeClr val="accent5"/>
                </a:solidFill>
              </a:rPr>
              <a:t>որոշակի առարկայի դասավանդման դրվածքը տվյալ դասարանում,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i="1" smtClean="0">
                <a:solidFill>
                  <a:schemeClr val="accent5"/>
                </a:solidFill>
              </a:rPr>
              <a:t>առանձին ուսուցչի աշխատանքային փորձը որևէ ուղղությամբ,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i="1" smtClean="0">
                <a:solidFill>
                  <a:schemeClr val="accent5"/>
                </a:solidFill>
              </a:rPr>
              <a:t>որոշակի աշակերտի գործունեությունը դասի ժամանակ,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i="1" smtClean="0">
                <a:solidFill>
                  <a:schemeClr val="accent5"/>
                </a:solidFill>
              </a:rPr>
              <a:t>ուսուցչի ուժեղ և թույլ կողմերը,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i="1" smtClean="0">
                <a:solidFill>
                  <a:schemeClr val="accent5"/>
                </a:solidFill>
              </a:rPr>
              <a:t>որևէ դասարանի կամ աշակերտական խմբի նախապես որոշված խնդիրների բնույթը: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b="1" i="1" smtClean="0">
              <a:solidFill>
                <a:schemeClr val="accent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b="1" i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1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5850" y="1406713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61137" y="88621"/>
            <a:ext cx="5833242" cy="7094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</a:rPr>
              <a:t>Փոխադարձ դասալսումներ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309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Նպատակը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67477" y="993960"/>
            <a:ext cx="4782895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Գործընթացի ուղղությունները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1393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Մասնակիցները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01881" y="2086812"/>
            <a:ext cx="3439511" cy="2698944"/>
          </a:xfrm>
          <a:prstGeom prst="wedgeRectCallout">
            <a:avLst>
              <a:gd name="adj1" fmla="val -27222"/>
              <a:gd name="adj2" fmla="val -703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Մեթոդական փոխաջակցություն և համագործակցություն գործընկերների միջև, ինքնակատարելագործում, ինքնակրթություն</a:t>
            </a:r>
            <a:endParaRPr lang="en-US" sz="20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445061" y="2488066"/>
            <a:ext cx="3054839" cy="3944247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y-AM" b="1" i="1" smtClean="0">
                <a:solidFill>
                  <a:schemeClr val="accent5">
                    <a:lumMod val="75000"/>
                  </a:schemeClr>
                </a:solidFill>
              </a:rPr>
              <a:t>Տ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արրական օղակի ուսուցիչներ,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y-AM" b="1" i="1" smtClean="0">
                <a:solidFill>
                  <a:schemeClr val="accent5">
                    <a:lumMod val="75000"/>
                  </a:schemeClr>
                </a:solidFill>
              </a:rPr>
              <a:t>Զ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ուգահեռ դասարանների ուսուցիչներ,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y-AM" b="1" i="1" smtClean="0">
                <a:solidFill>
                  <a:schemeClr val="accent5">
                    <a:lumMod val="75000"/>
                  </a:schemeClr>
                </a:solidFill>
              </a:rPr>
              <a:t>Ե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րկարօրյա խմբերի մանկավարժներ,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y-AM" b="1" i="1" smtClean="0">
                <a:solidFill>
                  <a:schemeClr val="accent5">
                    <a:lumMod val="75000"/>
                  </a:schemeClr>
                </a:solidFill>
              </a:rPr>
              <a:t>Տ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վյալ դասարաններում դասավանդող ուսուցիչներ,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բազմամասնագիտական խմբի անդամներ</a:t>
            </a: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75822" y="1798650"/>
            <a:ext cx="4269139" cy="5059350"/>
          </a:xfrm>
          <a:prstGeom prst="wedgeRectCallout">
            <a:avLst>
              <a:gd name="adj1" fmla="val -50110"/>
              <a:gd name="adj2" fmla="val -553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rgbClr val="C00000"/>
                </a:solidFill>
              </a:rPr>
              <a:t>Ուսումնասիրել և դիտարկել</a:t>
            </a:r>
            <a:r>
              <a:rPr lang="en-US" sz="1600" b="1" i="1">
                <a:solidFill>
                  <a:schemeClr val="accent5">
                    <a:lumMod val="75000"/>
                  </a:schemeClr>
                </a:solidFill>
              </a:rPr>
              <a:t>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նույն ուսումնական թեմաների դասավանդման փորձը զուգահեռ դասարաններում,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դասարաններում իրականացվող ուսումնական գործընթացի բովանդակությունն ու ձևերը, մշակել շարունակականությունն ապահովող աշխատանքի ուղղությունները,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առանձին դասարաններում աշակերտների ինքնատիպությունը, կարիքները, մշակել այդ ուղղությամբ աշխատանքային ծրագիր,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աշակերտների գործունեության առանձնահատկությունները այլ առարկաների դասերի ընթացքում: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i="1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1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5850" y="1406713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13061" y="104438"/>
            <a:ext cx="7032889" cy="7094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</a:rPr>
              <a:t>Նպատակային դասալսումներ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185" y="950425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Նպատակը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67477" y="993960"/>
            <a:ext cx="4782895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Գործընթացի ուղղությունները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1393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Մասնակիցներ</a:t>
            </a:r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ը</a:t>
            </a: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66899" y="2086812"/>
            <a:ext cx="2339438" cy="2271432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Ուսուցիչների աշխատանքի գնահատում, ուժեղ և թույլ կողմերի բացահայտում</a:t>
            </a:r>
            <a:endParaRPr lang="en-US" sz="20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331613" y="2356090"/>
            <a:ext cx="2635864" cy="3404397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Փոխտնօրեն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Մ/մ 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նախագահ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Անհրաժեշտության դեպքում՝ այլ ստորաբաժանումների մասնագետների մասնակցություն (այդ թվում ՝ վերադաս մարմիններ)</a:t>
            </a: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796327" y="2356090"/>
            <a:ext cx="4099246" cy="3172351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chemeClr val="accent5">
                    <a:lumMod val="75000"/>
                  </a:schemeClr>
                </a:solidFill>
              </a:rPr>
              <a:t>Ուսումնասիրել և </a:t>
            </a:r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դիտարկել ըստ նախապես որոշված նպատակի ուսուցչի գործունեության բովանդակությունն ու ձևերը.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y-AM" sz="1600" b="1" i="1" smtClean="0">
                <a:solidFill>
                  <a:schemeClr val="accent5">
                    <a:lumMod val="75000"/>
                  </a:schemeClr>
                </a:solidFill>
              </a:rPr>
              <a:t>Պ</a:t>
            </a: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արտականությունների ընդլայնում.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y-AM" sz="1600" b="1" i="1" smtClean="0">
                <a:solidFill>
                  <a:schemeClr val="accent5">
                    <a:lumMod val="75000"/>
                  </a:schemeClr>
                </a:solidFill>
              </a:rPr>
              <a:t>Կ</a:t>
            </a: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ոչման շնորհում.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y-AM" sz="1600" b="1" i="1" smtClean="0">
                <a:solidFill>
                  <a:schemeClr val="accent5">
                    <a:lumMod val="75000"/>
                  </a:schemeClr>
                </a:solidFill>
              </a:rPr>
              <a:t>Պ</a:t>
            </a: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արգևատրում.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y-AM" sz="1600" b="1" i="1" smtClean="0">
                <a:solidFill>
                  <a:schemeClr val="accent5">
                    <a:lumMod val="75000"/>
                  </a:schemeClr>
                </a:solidFill>
              </a:rPr>
              <a:t>Դ</a:t>
            </a:r>
            <a:r>
              <a:rPr lang="en-US" sz="1600" b="1" i="1" smtClean="0">
                <a:solidFill>
                  <a:schemeClr val="accent5">
                    <a:lumMod val="75000"/>
                  </a:schemeClr>
                </a:solidFill>
              </a:rPr>
              <a:t>ասաբաշխման հիմնավորում և այլն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1"/>
            <a:ext cx="12192000" cy="6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5850" y="1406713"/>
            <a:ext cx="10155382" cy="112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89413" y="153270"/>
            <a:ext cx="9868395" cy="7094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C00000"/>
                </a:solidFill>
              </a:rPr>
              <a:t>Հեղինակային բաց դասերի կազմակերպում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309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Նպատակը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67477" y="993960"/>
            <a:ext cx="4782895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Գործընթացի ուղղությունները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1393" y="993227"/>
            <a:ext cx="2745827" cy="522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Մասնակիցները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24396" y="2086812"/>
            <a:ext cx="2603574" cy="2758320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</a:rPr>
              <a:t>Ուսուցչի ստեղծագործական-հետազոտական մտահղացումների ուսումնասիրում, օրինակելի փորձի փոխանակում և տարածում</a:t>
            </a:r>
            <a:endParaRPr lang="en-US" sz="20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331612" y="2124043"/>
            <a:ext cx="2461073" cy="2602335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Փոխտնօրեն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Մ/մ 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նախագահ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Ուսուցիչներ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Հյուրեր (այդ թվում՝ վերադաս մարմիններ, ծնողներ)</a:t>
            </a: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796327" y="2356090"/>
            <a:ext cx="4099246" cy="3676575"/>
          </a:xfrm>
          <a:prstGeom prst="wedgeRectCallout">
            <a:avLst>
              <a:gd name="adj1" fmla="val -54843"/>
              <a:gd name="adj2" fmla="val -74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rgbClr val="C00000"/>
                </a:solidFill>
              </a:rPr>
              <a:t>Ուսումնասիրել և </a:t>
            </a:r>
            <a:r>
              <a:rPr lang="en-US" b="1" i="1" smtClean="0">
                <a:solidFill>
                  <a:srgbClr val="C00000"/>
                </a:solidFill>
              </a:rPr>
              <a:t>դիտարկել՝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դասի ինքնատիպության գիտամանկավարժական հիմնավորումները.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նորարարական մոտեցումների անհրաժեշտությունը,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ուսուցչի հեղինակային ծրագրերի, մանկավարժական մտահղացուների արդյունավետությունն ու դրանց տարածման անհրաժեշտությունը:</a:t>
            </a:r>
            <a:endParaRPr lang="en-US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729</Words>
  <Application>Microsoft Office PowerPoint</Application>
  <PresentationFormat>Custom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Yogans</dc:creator>
  <cp:lastModifiedBy>Anahit</cp:lastModifiedBy>
  <cp:revision>63</cp:revision>
  <dcterms:created xsi:type="dcterms:W3CDTF">2019-02-02T08:11:22Z</dcterms:created>
  <dcterms:modified xsi:type="dcterms:W3CDTF">2019-02-08T05:29:17Z</dcterms:modified>
</cp:coreProperties>
</file>